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5" r:id="rId3"/>
    <p:sldId id="262" r:id="rId5"/>
    <p:sldId id="395" r:id="rId6"/>
    <p:sldId id="396" r:id="rId7"/>
    <p:sldId id="449" r:id="rId8"/>
    <p:sldId id="450" r:id="rId9"/>
    <p:sldId id="448" r:id="rId10"/>
    <p:sldId id="452" r:id="rId11"/>
    <p:sldId id="456" r:id="rId12"/>
    <p:sldId id="355" r:id="rId13"/>
    <p:sldId id="420" r:id="rId14"/>
    <p:sldId id="421" r:id="rId15"/>
    <p:sldId id="424" r:id="rId16"/>
    <p:sldId id="423" r:id="rId17"/>
    <p:sldId id="422" r:id="rId18"/>
    <p:sldId id="426" r:id="rId19"/>
    <p:sldId id="427" r:id="rId20"/>
    <p:sldId id="428" r:id="rId21"/>
    <p:sldId id="430" r:id="rId22"/>
    <p:sldId id="432" r:id="rId23"/>
    <p:sldId id="433" r:id="rId24"/>
    <p:sldId id="434" r:id="rId25"/>
    <p:sldId id="436" r:id="rId26"/>
    <p:sldId id="444" r:id="rId27"/>
    <p:sldId id="440" r:id="rId28"/>
    <p:sldId id="443" r:id="rId29"/>
    <p:sldId id="333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9" autoAdjust="0"/>
    <p:restoredTop sz="74740" autoAdjust="0"/>
  </p:normalViewPr>
  <p:slideViewPr>
    <p:cSldViewPr>
      <p:cViewPr varScale="1">
        <p:scale>
          <a:sx n="101" d="100"/>
          <a:sy n="101" d="100"/>
        </p:scale>
        <p:origin x="1236" y="56"/>
      </p:cViewPr>
      <p:guideLst>
        <p:guide orient="horz" pos="2074"/>
        <p:guide pos="290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0FE40BE-86EF-4379-A351-4B1396ABFD5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D91AAA2-1C8A-4DDB-8D8E-80A9DAA8DE6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64616A-64BE-4225-8049-0A52F1FFC75A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12B874D-66C3-4E5B-9C7D-92CAD7B6ED1E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1FBA95-AA45-465E-B8D0-BC990EBE91C4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5F488-E841-4D4B-8DE1-E04EFB98AE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7A8A7-5F4F-4477-AFB6-B0A66112CE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12091-4EBC-447D-91A1-B64E4ED57B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1707A-920C-4FCA-9291-4E0ADE3189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32AE3-6BD5-4877-ABBE-C1E8A5465FB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625BD-F318-44A6-9B19-EBDD7FF237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7848872" cy="114300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-457200">
              <a:buFont typeface="Wingdings" panose="05000000000000000000" pitchFamily="2" charset="2"/>
              <a:buChar char="Ø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ü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06DF941-10E0-4F1F-BC58-DB9969D0BE1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8E4F822-B9E2-422E-B853-AE6F165C28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376B2-2167-40C7-AE85-2DEB1956107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B396E-5C93-47FE-9515-0DE46B15B2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9B94A-2A10-4BE5-86E3-643D46AFA32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B3542-6CEA-43FB-9EE6-1A59F80EC0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2FA4A-76E9-4493-986D-BC7F5BF6E7D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5F0C5-173C-4169-8CE6-157A1FD150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0D43A-3212-4B35-BE33-752F7D7EF3B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0F5DF-DDF8-4040-A655-723B51AA1F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94C00-2925-4184-940D-F16D383AEFC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077B1-FE13-4B48-B22A-7E363A9373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21764-C222-45F8-AC0F-2407513A2E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060F2-6DD7-4309-85F5-53031B660A0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9E5C1-C5DF-40AD-BBC0-653B4BCE6CF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1CBD3-C20B-4AB8-8439-69631B68F08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D4A500-37D7-4941-959F-537017DADCD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F661B23-9D0C-4495-B661-89CD5A57A65F}" type="slidenum">
              <a:rPr lang="zh-CN" altLang="en-US"/>
            </a:fld>
            <a:endParaRPr lang="zh-CN" altLang="en-US"/>
          </a:p>
        </p:txBody>
      </p:sp>
      <p:pic>
        <p:nvPicPr>
          <p:cNvPr id="1031" name="Picture 8" descr="PPT内页副本1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71438" y="2420938"/>
            <a:ext cx="9001125" cy="1470025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面向嵌入式设备的神经网络压缩与加速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475656" y="5157192"/>
            <a:ext cx="6335713" cy="1296144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翟文杰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SA19225464 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指导教师：朱宗卫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7153034" y="6587091"/>
            <a:ext cx="1990966" cy="30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硕士研究生开题答辩</a:t>
            </a: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卷积计算</a:t>
            </a:r>
            <a:r>
              <a:rPr lang="zh-CN" altLang="en-US" sz="2800" dirty="0" smtClean="0"/>
              <a:t>过程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 descr="convOP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750" y="1917065"/>
            <a:ext cx="8234680" cy="441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卷积计算</a:t>
            </a:r>
            <a:r>
              <a:rPr lang="zh-CN" altLang="en-US" sz="2800" dirty="0" smtClean="0"/>
              <a:t>过程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4" name="图片 3" descr="brachO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916430"/>
            <a:ext cx="8085455" cy="3239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405" y="5228590"/>
            <a:ext cx="7843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Resnet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basicblock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结构的计算过程。因其双分支的计算结构，导致计算期间需要存储两份独立原始输入数据，进行两个独立的计算流，并在最后合并计算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运行时内存占用多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核心</a:t>
            </a:r>
            <a:r>
              <a:rPr lang="zh-CN" altLang="en-US" sz="2800" dirty="0" smtClean="0"/>
              <a:t>思想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07035" y="4580890"/>
            <a:ext cx="8432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在训练阶段，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反向传播过程中，双分支结构可以减少了梯度返回的损失，避免了梯度消失的问题，从而有更高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在推理阶段，单分支结构简单的计算流、大而整的算子能够更利于计算并行和减少运行时内存占用，有更高的推理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解耦训练时模型架构和推理时模型架构，充分利用双分支架构模型和单分支模型的优点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818005"/>
            <a:ext cx="8463915" cy="276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8753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en-US" altLang="zh-CN" sz="2800" dirty="0" smtClean="0"/>
              <a:t>Juggler-resnet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1772285"/>
            <a:ext cx="2163445" cy="419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534"/>
          <a:stretch>
            <a:fillRect/>
          </a:stretch>
        </p:blipFill>
        <p:spPr>
          <a:xfrm>
            <a:off x="5003800" y="1772285"/>
            <a:ext cx="2600325" cy="4180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3985" y="6236970"/>
            <a:ext cx="632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去除掉卷积核之间的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relu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层，但保留了结构级上的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relu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层。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8753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方法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 descr="31Me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1844675"/>
            <a:ext cx="7237730" cy="5042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85990" y="386080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计算输出相同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8753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方法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2" name="图片 1" descr="brachMe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412240"/>
            <a:ext cx="7545070" cy="5345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32270" y="4796790"/>
            <a:ext cx="164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计算输出相同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实验</a:t>
            </a:r>
            <a:r>
              <a:rPr lang="zh-CN" altLang="en-US" sz="2800" dirty="0" smtClean="0"/>
              <a:t>结果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1815465"/>
            <a:ext cx="8990965" cy="3773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950" y="5732780"/>
            <a:ext cx="9149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Resnet 和 Juggler Resnet 在 CIFAR-100 数据集上，以学习率 =0.1、批量大小 =256、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动量系数 =0.9 的标准 SGD，在 5 个 epoch 余弦退火的预热后，120 个 epoch 的实验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训练结果。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实验</a:t>
            </a:r>
            <a:r>
              <a:rPr lang="zh-CN" altLang="en-US" sz="2800" dirty="0" smtClean="0"/>
              <a:t>结果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1844675"/>
            <a:ext cx="5483860" cy="3673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79295" y="5588635"/>
            <a:ext cx="5447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在120个时期内对Cifar10和Cifar100进行了比较。Acc1表示验证数据集的最高精度。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实验</a:t>
            </a:r>
            <a:r>
              <a:rPr lang="zh-CN" altLang="en-US" sz="2800" dirty="0" smtClean="0"/>
              <a:t>结果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060575"/>
            <a:ext cx="8550275" cy="3188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585" y="5301615"/>
            <a:ext cx="91655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不同推理计算框架和不同硬件平台下 Juggler ResNet 和 ResNet 的推理性能比较。在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预热硬件后，使用 3 通道 256 分辨率的输入图像，平均运行 100 次的实验结果。在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Tx2 上的参数设置 batchsize = 1，在 NVIDIA V100 GPU 上的参数设置 batchsize =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实验</a:t>
            </a:r>
            <a:r>
              <a:rPr lang="zh-CN" altLang="en-US" sz="2800" dirty="0" smtClean="0"/>
              <a:t>结果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08585" y="5301615"/>
            <a:ext cx="9165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在不同的批大小设置下，不同硬件平台上的 Juggler-ResNet152 和 ResNet152 的吞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吐量。在预热硬件后，平均运行 100 次的实验结果。在 Tx2 上的输入图像是 3 通道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 分辨率，在 V100 上的输入图像是 3 通道 256 分辨率。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2132330"/>
            <a:ext cx="8657590" cy="2766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"/>
          <p:cNvGrpSpPr/>
          <p:nvPr/>
        </p:nvGrpSpPr>
        <p:grpSpPr bwMode="auto">
          <a:xfrm>
            <a:off x="0" y="2198688"/>
            <a:ext cx="9144000" cy="3397250"/>
            <a:chOff x="0" y="2198725"/>
            <a:chExt cx="9144000" cy="3396654"/>
          </a:xfrm>
        </p:grpSpPr>
        <p:sp>
          <p:nvSpPr>
            <p:cNvPr id="7" name="矩形 6"/>
            <p:cNvSpPr/>
            <p:nvPr/>
          </p:nvSpPr>
          <p:spPr>
            <a:xfrm>
              <a:off x="0" y="2198725"/>
              <a:ext cx="9144000" cy="77773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5517605"/>
              <a:ext cx="9144000" cy="7777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349511"/>
              <a:ext cx="9144000" cy="3095082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147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-26988"/>
            <a:ext cx="7848600" cy="1143001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CONTENTS</a:t>
            </a:r>
            <a:r>
              <a:rPr lang="en-US" altLang="zh-CN" smtClean="0"/>
              <a:t>	</a:t>
            </a:r>
            <a:endParaRPr lang="zh-CN" altLang="en-US" smtClean="0"/>
          </a:p>
        </p:txBody>
      </p:sp>
      <p:grpSp>
        <p:nvGrpSpPr>
          <p:cNvPr id="6148" name="组合 3"/>
          <p:cNvGrpSpPr/>
          <p:nvPr/>
        </p:nvGrpSpPr>
        <p:grpSpPr bwMode="auto">
          <a:xfrm>
            <a:off x="2590800" y="2449513"/>
            <a:ext cx="3960812" cy="2824162"/>
            <a:chOff x="2699197" y="2333303"/>
            <a:chExt cx="4686299" cy="2824221"/>
          </a:xfrm>
        </p:grpSpPr>
        <p:sp>
          <p:nvSpPr>
            <p:cNvPr id="6149" name="文本框 5"/>
            <p:cNvSpPr txBox="1">
              <a:spLocks noChangeArrowheads="1"/>
            </p:cNvSpPr>
            <p:nvPr/>
          </p:nvSpPr>
          <p:spPr bwMode="auto">
            <a:xfrm>
              <a:off x="2915097" y="2333303"/>
              <a:ext cx="4406900" cy="39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进展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0" name="文本框 6"/>
            <p:cNvSpPr txBox="1">
              <a:spLocks noChangeArrowheads="1"/>
            </p:cNvSpPr>
            <p:nvPr/>
          </p:nvSpPr>
          <p:spPr bwMode="auto">
            <a:xfrm>
              <a:off x="2915097" y="2834953"/>
              <a:ext cx="4406900" cy="39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学术成果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1" name="文本框 7"/>
            <p:cNvSpPr txBox="1">
              <a:spLocks noChangeArrowheads="1"/>
            </p:cNvSpPr>
            <p:nvPr/>
          </p:nvSpPr>
          <p:spPr bwMode="auto">
            <a:xfrm>
              <a:off x="2915097" y="3336603"/>
              <a:ext cx="4406900" cy="39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完成工作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详述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2" name="文本框 8"/>
            <p:cNvSpPr txBox="1">
              <a:spLocks noChangeArrowheads="1"/>
            </p:cNvSpPr>
            <p:nvPr/>
          </p:nvSpPr>
          <p:spPr bwMode="auto">
            <a:xfrm>
              <a:off x="2915097" y="3835078"/>
              <a:ext cx="4406900" cy="39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Arial" panose="020B0604020202020204" pitchFamily="34" charset="0"/>
                </a:rPr>
                <a:t>4. 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拟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完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成工作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详述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4" name="文本框 10"/>
            <p:cNvSpPr txBox="1">
              <a:spLocks noChangeArrowheads="1"/>
            </p:cNvSpPr>
            <p:nvPr/>
          </p:nvSpPr>
          <p:spPr bwMode="auto">
            <a:xfrm>
              <a:off x="2915096" y="4326561"/>
              <a:ext cx="4470400" cy="39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latin typeface="Arial" panose="020B0604020202020204" pitchFamily="34" charset="0"/>
                </a:rPr>
                <a:t>5. 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研究工作进度安排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699197" y="2420617"/>
              <a:ext cx="0" cy="273690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0"/>
          <p:cNvSpPr txBox="1">
            <a:spLocks noChangeArrowheads="1"/>
          </p:cNvSpPr>
          <p:nvPr/>
        </p:nvSpPr>
        <p:spPr bwMode="auto">
          <a:xfrm>
            <a:off x="2773276" y="4875164"/>
            <a:ext cx="3778336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Arial" panose="020B0604020202020204" pitchFamily="34" charset="0"/>
              </a:rPr>
              <a:t>6.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Q &amp;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实验</a:t>
            </a:r>
            <a:r>
              <a:rPr lang="zh-CN" altLang="en-US" sz="2800" dirty="0" smtClean="0"/>
              <a:t>结果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0" y="1916430"/>
            <a:ext cx="4904105" cy="381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195" y="5588635"/>
            <a:ext cx="9165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在不同的输入图像像素设置下，Juggler-ResNet152 和 ResNet152 的运行时内存读写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905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存储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拟采用</a:t>
            </a:r>
            <a:r>
              <a:rPr lang="zh-CN" altLang="en-US" sz="2800" dirty="0" smtClean="0"/>
              <a:t>方法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345815" y="5445125"/>
            <a:ext cx="2777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传统知识蒸馏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框架图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distill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44675"/>
            <a:ext cx="8923655" cy="3403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9205" y="5876925"/>
            <a:ext cx="757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总计算</a:t>
            </a:r>
            <a:r>
              <a:rPr lang="zh-CN" altLang="en-US"/>
              <a:t>量教师网络前向推理</a:t>
            </a:r>
            <a:r>
              <a:rPr lang="en-US" altLang="zh-CN"/>
              <a:t>+</a:t>
            </a:r>
            <a:r>
              <a:rPr lang="zh-CN" altLang="en-US"/>
              <a:t>学生网络前向推理</a:t>
            </a:r>
            <a:r>
              <a:rPr lang="en-US" altLang="zh-CN"/>
              <a:t>+</a:t>
            </a:r>
            <a:r>
              <a:rPr lang="zh-CN" altLang="en-US"/>
              <a:t>学生网络反向</a:t>
            </a:r>
            <a:r>
              <a:rPr lang="zh-CN" altLang="en-US"/>
              <a:t>传播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905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动机</a:t>
            </a:r>
            <a:r>
              <a:rPr lang="zh-CN" altLang="en-US" sz="2800" dirty="0" smtClean="0"/>
              <a:t>实验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14" name="图片 1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5080" y="2060575"/>
            <a:ext cx="6557010" cy="24345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9795" y="4580890"/>
            <a:ext cx="79381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知识蒸馏框架下，教师学生网络的训练结果。这表明并不是越大的网络就能教出越好的学生。Resnet18所教出的学生网络的错误率反倒比Resnet50所教出的学生网络更低，即便是Resnet50的网络准确度显著的高于Resnet18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学生网络和教师网络存在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capacity gap[1]</a:t>
            </a: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bigger teacher may not raise a good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student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        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[1]Knowledge Distillation: A Survey,Jianping Gou1 et al,2021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905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自适应高效知识</a:t>
            </a:r>
            <a:r>
              <a:rPr lang="zh-CN" altLang="en-US" sz="2800" dirty="0" smtClean="0"/>
              <a:t>蒸馏方法</a:t>
            </a:r>
            <a:endParaRPr lang="zh-CN" altLang="en-US" sz="2800" dirty="0" smtClean="0"/>
          </a:p>
        </p:txBody>
      </p:sp>
      <p:pic>
        <p:nvPicPr>
          <p:cNvPr id="3" name="图片 2" descr="disti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1837055"/>
            <a:ext cx="8841740" cy="3536315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3" idx="2"/>
          </p:cNvCxnSpPr>
          <p:nvPr/>
        </p:nvCxnSpPr>
        <p:spPr>
          <a:xfrm flipH="1">
            <a:off x="2261870" y="5373370"/>
            <a:ext cx="2404745" cy="64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9750" y="5974715"/>
            <a:ext cx="2882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蒸馏效率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量化指标：FLOPS，时长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72225" y="5974715"/>
            <a:ext cx="2882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准确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度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量化指标：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ACC1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3" idx="2"/>
          </p:cNvCxnSpPr>
          <p:nvPr/>
        </p:nvCxnSpPr>
        <p:spPr>
          <a:xfrm>
            <a:off x="4666615" y="5373370"/>
            <a:ext cx="2851785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660900" y="5373370"/>
            <a:ext cx="11430" cy="657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47720" y="5974715"/>
            <a:ext cx="2882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体积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量化指标：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MB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平均参数精度率</a:t>
            </a:r>
            <a:endParaRPr lang="zh-CN" altLang="en-US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171700"/>
            <a:ext cx="4411980" cy="3473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2226945"/>
            <a:ext cx="4266565" cy="33629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p>
            <a:r>
              <a:rPr lang="zh-CN" altLang="en-US" sz="2800"/>
              <a:t>动机</a:t>
            </a:r>
            <a:r>
              <a:rPr lang="zh-CN" altLang="en-US" sz="2800"/>
              <a:t>实验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411730" y="5589905"/>
            <a:ext cx="513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一个简单五层</a:t>
            </a:r>
            <a:r>
              <a:rPr lang="en-US" altLang="zh-CN" b="1"/>
              <a:t>cnn</a:t>
            </a:r>
            <a:r>
              <a:rPr lang="zh-CN" altLang="en-US" b="1"/>
              <a:t>网络在</a:t>
            </a:r>
            <a:r>
              <a:rPr lang="en-US" altLang="zh-CN" b="1"/>
              <a:t>cifar10</a:t>
            </a:r>
            <a:r>
              <a:rPr lang="zh-CN" altLang="en-US" b="1"/>
              <a:t>上的实验结果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835785" y="6022340"/>
            <a:ext cx="6638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1.</a:t>
            </a:r>
            <a:r>
              <a:rPr lang="zh-CN" altLang="en-US" b="1"/>
              <a:t>网络初期使用小网络教学，不影响网络最终精度</a:t>
            </a:r>
            <a:r>
              <a:rPr lang="zh-CN" altLang="en-US" b="1"/>
              <a:t>表现</a:t>
            </a:r>
            <a:endParaRPr lang="zh-CN" altLang="en-US" b="1"/>
          </a:p>
          <a:p>
            <a:r>
              <a:rPr lang="en-US" altLang="zh-CN" b="1"/>
              <a:t>2.</a:t>
            </a:r>
            <a:r>
              <a:rPr lang="zh-CN" altLang="en-US" b="1"/>
              <a:t>切换网络教学，需要根据学生网络本身</a:t>
            </a:r>
            <a:r>
              <a:rPr lang="zh-CN" altLang="en-US" b="1"/>
              <a:t>特征</a:t>
            </a:r>
            <a:endParaRPr lang="zh-CN" altLang="en-US" b="1"/>
          </a:p>
          <a:p>
            <a:r>
              <a:rPr lang="en-US" altLang="zh-CN" b="1"/>
              <a:t>3.</a:t>
            </a:r>
            <a:r>
              <a:rPr lang="zh-CN" altLang="en-US" b="1"/>
              <a:t>训练效率</a:t>
            </a:r>
            <a:r>
              <a:rPr lang="zh-CN" altLang="en-US" b="1"/>
              <a:t>速度明显提升</a:t>
            </a:r>
            <a:r>
              <a:rPr lang="en-US" altLang="zh-CN" b="1"/>
              <a:t>1.2-1.4</a:t>
            </a:r>
            <a:r>
              <a:rPr lang="zh-CN" altLang="en-US" b="1"/>
              <a:t>倍</a:t>
            </a:r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>
            <a:off x="2339340" y="2343150"/>
            <a:ext cx="0" cy="297688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155690" y="2355850"/>
            <a:ext cx="0" cy="301434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12180" y="2061210"/>
            <a:ext cx="3219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9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3440" y="2080260"/>
            <a:ext cx="4540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15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8753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已完成的工作</a:t>
            </a:r>
            <a:r>
              <a:rPr lang="en-US" altLang="zh-CN" sz="2800" dirty="0" smtClean="0"/>
              <a:t>        </a:t>
            </a:r>
            <a:endParaRPr lang="en-US" altLang="zh-CN" sz="28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69645" y="4941570"/>
            <a:ext cx="79375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已修改源代码，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完美适配实验室集群环境，一键部署即可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：拓展基础知识蒸馏框架，扩充自定义数据集选择，可训练可蒸馏，模式自由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917065"/>
            <a:ext cx="8014970" cy="2321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9645" y="4436745"/>
            <a:ext cx="7938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已基于开源训练框架，拓展完成部分主体知识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蒸馏实验代码。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8355" y="6452870"/>
            <a:ext cx="6091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实验室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地址：http://172.16.70.209/zwj/kdlearn.git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>
                <a:sym typeface="+mn-ea"/>
              </a:rPr>
              <a:t>拟完成工作详述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7168" y="134016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已完成的工作</a:t>
            </a:r>
            <a:r>
              <a:rPr lang="en-US" altLang="zh-CN" sz="2800" dirty="0" smtClean="0"/>
              <a:t>        </a:t>
            </a:r>
            <a:endParaRPr lang="en-US" altLang="zh-CN" sz="28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51460" y="5156835"/>
            <a:ext cx="7937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支持三种模式训练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知识蒸馏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自适应蒸馏，配置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文件，一键启动！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  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easy and fast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8355" y="6452870"/>
            <a:ext cx="6091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实验室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地址：http://172.16.70.209/zwj/kdlearn.git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3426"/>
          <a:stretch>
            <a:fillRect/>
          </a:stretch>
        </p:blipFill>
        <p:spPr>
          <a:xfrm>
            <a:off x="251460" y="1978025"/>
            <a:ext cx="2264410" cy="3028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9901"/>
          <a:stretch>
            <a:fillRect/>
          </a:stretch>
        </p:blipFill>
        <p:spPr>
          <a:xfrm>
            <a:off x="2771140" y="1914525"/>
            <a:ext cx="2762250" cy="30060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9050"/>
          <a:stretch>
            <a:fillRect/>
          </a:stretch>
        </p:blipFill>
        <p:spPr>
          <a:xfrm>
            <a:off x="5615305" y="1914525"/>
            <a:ext cx="3528695" cy="309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3545" y="1027430"/>
            <a:ext cx="627380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实验室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期间其他工作成果</a:t>
            </a:r>
            <a:endParaRPr lang="en-US" altLang="zh-C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32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-26988"/>
            <a:ext cx="7848600" cy="1143001"/>
          </a:xfrm>
        </p:spPr>
        <p:txBody>
          <a:bodyPr/>
          <a:lstStyle/>
          <a:p>
            <a:r>
              <a:rPr lang="en-US" altLang="zh-CN" sz="3200" smtClean="0"/>
              <a:t>Q &amp; A</a:t>
            </a:r>
            <a:endParaRPr lang="zh-CN" altLang="en-US" sz="360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0550" y="6092825"/>
            <a:ext cx="39065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dirty="0">
                <a:sym typeface="+mn-ea"/>
              </a:rPr>
              <a:t>谢谢各位老师！</a:t>
            </a:r>
            <a:endParaRPr lang="zh-CN" altLang="en-US" sz="4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700530"/>
            <a:ext cx="5252085" cy="15074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3429000"/>
            <a:ext cx="5203190" cy="12084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" y="4796790"/>
            <a:ext cx="5225415" cy="9798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61965" y="1662430"/>
            <a:ext cx="35820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1)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2020 年 9 月-12 月，参加阿里巴巴与浙江大学主办的阿里天池“数智服务创新挑战赛-服务调度比赛”，成功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获得铜牌奖项，指导老师朱宗卫。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61965" y="3283585"/>
            <a:ext cx="35820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2)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2019-2020 年，参加搭建高性能计算实验室中心的“具有海量数据智能处理能力的高能效智能云计算平台”，负责 redis 集群搭建和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验证测试、拓展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普罗米修斯监控 mlu100集群信息。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3923665" y="1412875"/>
            <a:ext cx="5113020" cy="50399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毕业论文</a:t>
            </a:r>
            <a:r>
              <a:rPr lang="zh-CN" altLang="en-US" sz="3200" smtClean="0"/>
              <a:t>进展</a:t>
            </a:r>
            <a:endParaRPr lang="zh-CN" altLang="en-US" sz="3200" smtClean="0"/>
          </a:p>
        </p:txBody>
      </p:sp>
      <p:sp>
        <p:nvSpPr>
          <p:cNvPr id="4" name="矩形 3"/>
          <p:cNvSpPr/>
          <p:nvPr/>
        </p:nvSpPr>
        <p:spPr>
          <a:xfrm>
            <a:off x="1261110" y="1412875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chapter1.</a:t>
            </a:r>
            <a:endParaRPr lang="zh-CN" altLang="en-US" b="1"/>
          </a:p>
          <a:p>
            <a:pPr algn="ctr"/>
            <a:r>
              <a:rPr lang="zh-CN" altLang="en-US" b="1"/>
              <a:t>绪论</a:t>
            </a:r>
            <a:endParaRPr lang="zh-CN" altLang="en-US" b="1"/>
          </a:p>
        </p:txBody>
      </p:sp>
      <p:cxnSp>
        <p:nvCxnSpPr>
          <p:cNvPr id="7" name="直接箭头连接符 6"/>
          <p:cNvCxnSpPr>
            <a:stCxn id="4" idx="2"/>
            <a:endCxn id="8" idx="0"/>
          </p:cNvCxnSpPr>
          <p:nvPr/>
        </p:nvCxnSpPr>
        <p:spPr>
          <a:xfrm>
            <a:off x="2017395" y="1988820"/>
            <a:ext cx="0" cy="48196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261110" y="2470785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chapter2.</a:t>
            </a:r>
            <a:endParaRPr lang="zh-CN" altLang="en-US" b="1"/>
          </a:p>
          <a:p>
            <a:pPr algn="ctr"/>
            <a:r>
              <a:rPr lang="zh-CN" altLang="en-US" b="1"/>
              <a:t>相关背景</a:t>
            </a:r>
            <a:endParaRPr lang="zh-CN" altLang="en-US" b="1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901065" y="3046730"/>
            <a:ext cx="1116330" cy="72390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2"/>
          </p:cNvCxnSpPr>
          <p:nvPr/>
        </p:nvCxnSpPr>
        <p:spPr>
          <a:xfrm>
            <a:off x="2089150" y="3046730"/>
            <a:ext cx="1169035" cy="67500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9220" y="3789045"/>
            <a:ext cx="1511935" cy="575945"/>
          </a:xfrm>
          <a:prstGeom prst="rect">
            <a:avLst/>
          </a:prstGeom>
          <a:noFill/>
          <a:ln w="28575" cmpd="sng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chapter3.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存储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390" y="3770630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chapter4.</a:t>
            </a:r>
            <a:endParaRPr lang="zh-CN" altLang="en-US" b="1"/>
          </a:p>
          <a:p>
            <a:pPr algn="ctr"/>
            <a:r>
              <a:rPr lang="zh-CN" altLang="en-US" b="1"/>
              <a:t>计算</a:t>
            </a:r>
            <a:endParaRPr lang="zh-CN" altLang="en-US" b="1"/>
          </a:p>
        </p:txBody>
      </p:sp>
      <p:cxnSp>
        <p:nvCxnSpPr>
          <p:cNvPr id="13" name="直接箭头连接符 12"/>
          <p:cNvCxnSpPr>
            <a:stCxn id="11" idx="2"/>
            <a:endCxn id="15" idx="0"/>
          </p:cNvCxnSpPr>
          <p:nvPr/>
        </p:nvCxnSpPr>
        <p:spPr>
          <a:xfrm>
            <a:off x="865505" y="4364990"/>
            <a:ext cx="1152525" cy="115189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2"/>
            <a:endCxn id="15" idx="0"/>
          </p:cNvCxnSpPr>
          <p:nvPr/>
        </p:nvCxnSpPr>
        <p:spPr>
          <a:xfrm flipH="1">
            <a:off x="2018030" y="4346575"/>
            <a:ext cx="1223645" cy="117030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61745" y="5516880"/>
            <a:ext cx="1511935" cy="57594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chapter5.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致谢展望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1699260"/>
            <a:ext cx="1540510" cy="21228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35" y="3985895"/>
            <a:ext cx="1513205" cy="21012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95" y="1699895"/>
            <a:ext cx="1540510" cy="21062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60" y="4003675"/>
            <a:ext cx="1540510" cy="2133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10" y="4003675"/>
            <a:ext cx="1534795" cy="21170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120" y="1720850"/>
            <a:ext cx="1502410" cy="208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3996055" y="1340485"/>
            <a:ext cx="5113020" cy="50399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学术成果</a:t>
            </a:r>
            <a:endParaRPr lang="zh-CN" altLang="en-US" sz="3200" smtClean="0"/>
          </a:p>
        </p:txBody>
      </p:sp>
      <p:sp>
        <p:nvSpPr>
          <p:cNvPr id="4" name="矩形 3"/>
          <p:cNvSpPr/>
          <p:nvPr/>
        </p:nvSpPr>
        <p:spPr>
          <a:xfrm>
            <a:off x="1261110" y="1412875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chapter1.</a:t>
            </a:r>
            <a:endParaRPr lang="zh-CN" altLang="en-US" b="1"/>
          </a:p>
          <a:p>
            <a:pPr algn="ctr"/>
            <a:r>
              <a:rPr lang="zh-CN" altLang="en-US" b="1"/>
              <a:t>绪论</a:t>
            </a:r>
            <a:endParaRPr lang="zh-CN" altLang="en-US" b="1"/>
          </a:p>
        </p:txBody>
      </p:sp>
      <p:cxnSp>
        <p:nvCxnSpPr>
          <p:cNvPr id="7" name="直接箭头连接符 6"/>
          <p:cNvCxnSpPr>
            <a:stCxn id="4" idx="2"/>
            <a:endCxn id="8" idx="0"/>
          </p:cNvCxnSpPr>
          <p:nvPr/>
        </p:nvCxnSpPr>
        <p:spPr>
          <a:xfrm>
            <a:off x="2017395" y="1988820"/>
            <a:ext cx="0" cy="48196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261110" y="2470785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chapter2.</a:t>
            </a:r>
            <a:endParaRPr lang="zh-CN" altLang="en-US" b="1"/>
          </a:p>
          <a:p>
            <a:pPr algn="ctr"/>
            <a:r>
              <a:rPr lang="zh-CN" altLang="en-US" b="1"/>
              <a:t>相关背景</a:t>
            </a:r>
            <a:endParaRPr lang="zh-CN" altLang="en-US" b="1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901065" y="3046730"/>
            <a:ext cx="1116330" cy="72390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2"/>
          </p:cNvCxnSpPr>
          <p:nvPr/>
        </p:nvCxnSpPr>
        <p:spPr>
          <a:xfrm>
            <a:off x="2089150" y="3046730"/>
            <a:ext cx="1169035" cy="67500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9220" y="3789045"/>
            <a:ext cx="1511935" cy="575945"/>
          </a:xfrm>
          <a:prstGeom prst="rect">
            <a:avLst/>
          </a:prstGeom>
          <a:noFill/>
          <a:ln w="28575" cmpd="sng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chapter3.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存储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85390" y="3770630"/>
            <a:ext cx="1511935" cy="57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chapter4.</a:t>
            </a:r>
            <a:endParaRPr lang="zh-CN" altLang="en-US" b="1"/>
          </a:p>
          <a:p>
            <a:pPr algn="ctr"/>
            <a:r>
              <a:rPr lang="zh-CN" altLang="en-US" b="1"/>
              <a:t>计算</a:t>
            </a:r>
            <a:endParaRPr lang="zh-CN" altLang="en-US" b="1"/>
          </a:p>
        </p:txBody>
      </p:sp>
      <p:cxnSp>
        <p:nvCxnSpPr>
          <p:cNvPr id="13" name="直接箭头连接符 12"/>
          <p:cNvCxnSpPr>
            <a:stCxn id="11" idx="2"/>
            <a:endCxn id="15" idx="0"/>
          </p:cNvCxnSpPr>
          <p:nvPr/>
        </p:nvCxnSpPr>
        <p:spPr>
          <a:xfrm>
            <a:off x="865505" y="4364990"/>
            <a:ext cx="1152525" cy="1151890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2"/>
            <a:endCxn id="15" idx="0"/>
          </p:cNvCxnSpPr>
          <p:nvPr/>
        </p:nvCxnSpPr>
        <p:spPr>
          <a:xfrm flipH="1">
            <a:off x="2018030" y="4346575"/>
            <a:ext cx="1223645" cy="1170305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61745" y="5516880"/>
            <a:ext cx="1511935" cy="57594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chapter5.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致谢展望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9975" y="3636645"/>
            <a:ext cx="1727835" cy="861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1990" y="2186305"/>
            <a:ext cx="4413250" cy="3112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32045" y="5447665"/>
            <a:ext cx="3960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IEEE TRANSACTIONS </a:t>
            </a:r>
            <a:endParaRPr lang="zh-CN" altLang="en-US"/>
          </a:p>
          <a:p>
            <a:r>
              <a:rPr lang="zh-CN" altLang="en-US"/>
              <a:t>ON INDUSTRIAL INFORMATICS</a:t>
            </a:r>
            <a:endParaRPr lang="zh-CN" altLang="en-US"/>
          </a:p>
          <a:p>
            <a:r>
              <a:rPr lang="en-US" altLang="zh-CN"/>
              <a:t>DOI:10.1109/TII.2021.3121783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核心</a:t>
            </a:r>
            <a:r>
              <a:rPr lang="zh-CN" altLang="en-US" sz="3200" smtClean="0"/>
              <a:t>问题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面向</a:t>
            </a:r>
            <a:r>
              <a:rPr lang="zh-CN" altLang="en-US" sz="2800" dirty="0" smtClean="0">
                <a:solidFill>
                  <a:srgbClr val="FF0000"/>
                </a:solidFill>
              </a:rPr>
              <a:t>嵌入式设备</a:t>
            </a:r>
            <a:r>
              <a:rPr lang="zh-CN" altLang="en-US" sz="2800" dirty="0" smtClean="0"/>
              <a:t>深度神经网络运行时内存优化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4994" b="18026"/>
          <a:stretch>
            <a:fillRect/>
          </a:stretch>
        </p:blipFill>
        <p:spPr>
          <a:xfrm>
            <a:off x="392430" y="2108835"/>
            <a:ext cx="3854450" cy="2929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3270" y="2421255"/>
            <a:ext cx="430212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处理器：ARM Cortex A7 1GHz </a:t>
            </a:r>
            <a:endParaRPr lang="zh-CN" altLang="en-US" sz="2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算力：</a:t>
            </a:r>
            <a:r>
              <a:rPr lang="zh-CN" altLang="en-US" sz="2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0.8Tops</a:t>
            </a:r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（int8）</a:t>
            </a:r>
            <a:endParaRPr lang="zh-CN" altLang="en-US" sz="2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存储：</a:t>
            </a:r>
            <a:r>
              <a:rPr lang="zh-CN" altLang="en-US" sz="25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128MB</a:t>
            </a:r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16bit DDR3</a:t>
            </a:r>
            <a:endParaRPr lang="zh-CN" altLang="en-US" sz="2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功耗：&lt;=5W</a:t>
            </a:r>
            <a:endParaRPr lang="zh-CN" altLang="en-US" sz="2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00" y="5038090"/>
            <a:ext cx="43021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搭载寒武纪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1H8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芯片的嵌入式平台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核心</a:t>
            </a:r>
            <a:r>
              <a:rPr lang="zh-CN" altLang="en-US" sz="3200" smtClean="0"/>
              <a:t>问题</a:t>
            </a:r>
            <a:endParaRPr lang="zh-CN" altLang="en-US" sz="320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7168" y="1341438"/>
            <a:ext cx="8748712" cy="44640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/>
              <a:t>面向</a:t>
            </a:r>
            <a:r>
              <a:rPr lang="zh-CN" altLang="en-US" sz="2800" dirty="0" smtClean="0">
                <a:solidFill>
                  <a:schemeClr val="tx1"/>
                </a:solidFill>
              </a:rPr>
              <a:t>嵌入式设备</a:t>
            </a:r>
            <a:r>
              <a:rPr lang="zh-CN" altLang="en-US" sz="2800" dirty="0" smtClean="0">
                <a:solidFill>
                  <a:srgbClr val="FF0000"/>
                </a:solidFill>
              </a:rPr>
              <a:t>深度神经网络</a:t>
            </a:r>
            <a:r>
              <a:rPr lang="zh-CN" altLang="en-US" sz="2800" dirty="0" smtClean="0"/>
              <a:t>运行时内存优化</a:t>
            </a:r>
            <a:endParaRPr lang="zh-CN" altLang="en-US" sz="2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5286" r="2327"/>
          <a:stretch>
            <a:fillRect/>
          </a:stretch>
        </p:blipFill>
        <p:spPr>
          <a:xfrm>
            <a:off x="83820" y="2005330"/>
            <a:ext cx="4719320" cy="3560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1015" y="5805805"/>
            <a:ext cx="43021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AlexNet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的网络结构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4937125" y="2005330"/>
          <a:ext cx="412432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775"/>
                <a:gridCol w="1494155"/>
                <a:gridCol w="12553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节点数量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参数量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CNN1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55*55*48*2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34848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CNN2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27*27*128*2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307456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CNN3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13*13*192*2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885120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CNN4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13*13*192*2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663936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CNN5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13*13*128*2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442624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FC1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4096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37752832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FC2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4096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16781312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FC3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4097000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60965128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377180" y="5805805"/>
            <a:ext cx="6093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AlexNet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参数量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6000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&gt;200mb</a:t>
            </a:r>
            <a:endParaRPr lang="en-US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85103" y="1341438"/>
            <a:ext cx="8748712" cy="4464050"/>
          </a:xfrm>
          <a:solidFill>
            <a:schemeClr val="bg1"/>
          </a:solidFill>
        </p:spPr>
        <p:txBody>
          <a:bodyPr/>
          <a:p>
            <a:r>
              <a:rPr lang="zh-CN" altLang="en-US" sz="2800" dirty="0" smtClean="0"/>
              <a:t>面向</a:t>
            </a:r>
            <a:r>
              <a:rPr lang="zh-CN" altLang="en-US" sz="2800" dirty="0" smtClean="0">
                <a:solidFill>
                  <a:srgbClr val="FF0000"/>
                </a:solidFill>
              </a:rPr>
              <a:t>嵌入式设备 </a:t>
            </a:r>
            <a:r>
              <a:rPr lang="zh-CN" altLang="en-US" sz="2800" dirty="0" smtClean="0">
                <a:solidFill>
                  <a:srgbClr val="FF0000"/>
                </a:solidFill>
              </a:rPr>
              <a:t>深度神经网络</a:t>
            </a:r>
            <a:r>
              <a:rPr lang="zh-CN" altLang="en-US" sz="2800" dirty="0" smtClean="0"/>
              <a:t>运行时内存优化</a:t>
            </a:r>
            <a:endParaRPr lang="zh-CN" altLang="en-US" sz="2800" dirty="0" smtClean="0"/>
          </a:p>
        </p:txBody>
      </p:sp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核心</a:t>
            </a:r>
            <a:r>
              <a:rPr lang="zh-CN" altLang="en-US" sz="3200" smtClean="0"/>
              <a:t>问题</a:t>
            </a:r>
            <a:endParaRPr lang="zh-CN" altLang="en-US" sz="3200" smtClean="0"/>
          </a:p>
        </p:txBody>
      </p:sp>
      <p:sp>
        <p:nvSpPr>
          <p:cNvPr id="3" name="内容占位符 1"/>
          <p:cNvSpPr>
            <a:spLocks noGrp="1"/>
          </p:cNvSpPr>
          <p:nvPr/>
        </p:nvSpPr>
        <p:spPr>
          <a:xfrm>
            <a:off x="444378" y="2243907"/>
            <a:ext cx="8229600" cy="604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 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深度神经网络尺寸大小与嵌入式平台内存不匹配</a:t>
            </a:r>
            <a:endParaRPr lang="zh-CN" altLang="en-US" dirty="0" smtClean="0"/>
          </a:p>
        </p:txBody>
      </p:sp>
      <p:sp>
        <p:nvSpPr>
          <p:cNvPr id="23" name="内容占位符 1"/>
          <p:cNvSpPr txBox="1"/>
          <p:nvPr/>
        </p:nvSpPr>
        <p:spPr bwMode="auto">
          <a:xfrm>
            <a:off x="457078" y="3460126"/>
            <a:ext cx="8229600" cy="6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 </a:t>
            </a:r>
            <a:r>
              <a:rPr lang="en-US" altLang="zh-CN" dirty="0" smtClean="0"/>
              <a:t>2. </a:t>
            </a:r>
            <a:r>
              <a:rPr lang="zh-CN" altLang="en-US" dirty="0" smtClean="0">
                <a:sym typeface="+mn-ea"/>
              </a:rPr>
              <a:t>深度神经网络计算需求</a:t>
            </a:r>
            <a:r>
              <a:rPr lang="zh-CN" altLang="en-US" dirty="0" smtClean="0">
                <a:sym typeface="+mn-ea"/>
              </a:rPr>
              <a:t>与嵌入式平台算力不匹配</a:t>
            </a:r>
            <a:endParaRPr lang="zh-CN" altLang="en-US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051685" y="1340485"/>
            <a:ext cx="5113020" cy="50399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相关研究</a:t>
            </a:r>
            <a:r>
              <a:rPr lang="zh-CN" altLang="en-US" sz="3200" smtClean="0"/>
              <a:t>现状</a:t>
            </a:r>
            <a:endParaRPr lang="zh-CN" altLang="en-US" sz="3200" smtClean="0"/>
          </a:p>
        </p:txBody>
      </p:sp>
      <p:sp>
        <p:nvSpPr>
          <p:cNvPr id="4" name="六边形 3"/>
          <p:cNvSpPr/>
          <p:nvPr/>
        </p:nvSpPr>
        <p:spPr>
          <a:xfrm rot="5400000">
            <a:off x="1837055" y="3140710"/>
            <a:ext cx="2088515" cy="15119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49195" y="3432175"/>
            <a:ext cx="861060" cy="856615"/>
          </a:xfrm>
          <a:prstGeom prst="rect">
            <a:avLst/>
          </a:prstGeom>
        </p:spPr>
      </p:pic>
      <p:sp>
        <p:nvSpPr>
          <p:cNvPr id="8" name="六边形 7"/>
          <p:cNvSpPr/>
          <p:nvPr/>
        </p:nvSpPr>
        <p:spPr>
          <a:xfrm rot="5400000">
            <a:off x="5220970" y="3140710"/>
            <a:ext cx="2088515" cy="15119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330575"/>
            <a:ext cx="1049655" cy="10598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5605" y="2204720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剪枝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395605" y="2996565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量化</a:t>
            </a:r>
            <a:endParaRPr lang="zh-CN" altLang="en-US" b="1"/>
          </a:p>
        </p:txBody>
      </p:sp>
      <p:sp>
        <p:nvSpPr>
          <p:cNvPr id="13" name="矩形 12"/>
          <p:cNvSpPr/>
          <p:nvPr/>
        </p:nvSpPr>
        <p:spPr>
          <a:xfrm>
            <a:off x="395605" y="3844290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/>
              <a:t>知识蒸馏</a:t>
            </a:r>
            <a:endParaRPr lang="zh-CN" altLang="en-US" sz="1500" b="1"/>
          </a:p>
        </p:txBody>
      </p:sp>
      <p:sp>
        <p:nvSpPr>
          <p:cNvPr id="14" name="矩形 13"/>
          <p:cNvSpPr/>
          <p:nvPr/>
        </p:nvSpPr>
        <p:spPr>
          <a:xfrm>
            <a:off x="395605" y="4692015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/>
              <a:t>轻量级网络</a:t>
            </a:r>
            <a:r>
              <a:rPr lang="zh-CN" altLang="en-US" sz="1500" b="1"/>
              <a:t>设计</a:t>
            </a:r>
            <a:endParaRPr lang="zh-CN" altLang="en-US" sz="1500" b="1"/>
          </a:p>
        </p:txBody>
      </p:sp>
      <p:cxnSp>
        <p:nvCxnSpPr>
          <p:cNvPr id="16" name="肘形连接符 15"/>
          <p:cNvCxnSpPr>
            <a:stCxn id="11" idx="3"/>
            <a:endCxn id="9" idx="2"/>
          </p:cNvCxnSpPr>
          <p:nvPr/>
        </p:nvCxnSpPr>
        <p:spPr>
          <a:xfrm>
            <a:off x="1474470" y="2437130"/>
            <a:ext cx="577215" cy="1423670"/>
          </a:xfrm>
          <a:prstGeom prst="bentConnector3">
            <a:avLst>
              <a:gd name="adj1" fmla="val 50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1474470" y="3228975"/>
            <a:ext cx="577215" cy="631825"/>
          </a:xfrm>
          <a:prstGeom prst="bentConnector3">
            <a:avLst>
              <a:gd name="adj1" fmla="val 50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3" idx="3"/>
          </p:cNvCxnSpPr>
          <p:nvPr/>
        </p:nvCxnSpPr>
        <p:spPr>
          <a:xfrm flipV="1">
            <a:off x="1474470" y="3860800"/>
            <a:ext cx="577215" cy="215900"/>
          </a:xfrm>
          <a:prstGeom prst="bentConnector3">
            <a:avLst>
              <a:gd name="adj1" fmla="val 50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4" idx="3"/>
            <a:endCxn id="9" idx="2"/>
          </p:cNvCxnSpPr>
          <p:nvPr/>
        </p:nvCxnSpPr>
        <p:spPr>
          <a:xfrm flipV="1">
            <a:off x="1474470" y="3860800"/>
            <a:ext cx="577215" cy="1063625"/>
          </a:xfrm>
          <a:prstGeom prst="bentConnector3">
            <a:avLst>
              <a:gd name="adj1" fmla="val 50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740650" y="2564765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/>
              <a:t>计算图</a:t>
            </a:r>
            <a:endParaRPr lang="zh-CN" altLang="en-US" sz="1500" b="1"/>
          </a:p>
          <a:p>
            <a:pPr algn="ctr"/>
            <a:r>
              <a:rPr lang="zh-CN" altLang="en-US" sz="1500" b="1"/>
              <a:t>优化</a:t>
            </a:r>
            <a:endParaRPr lang="zh-CN" altLang="en-US" sz="1500" b="1"/>
          </a:p>
        </p:txBody>
      </p:sp>
      <p:sp>
        <p:nvSpPr>
          <p:cNvPr id="21" name="矩形 20"/>
          <p:cNvSpPr/>
          <p:nvPr/>
        </p:nvSpPr>
        <p:spPr>
          <a:xfrm>
            <a:off x="7740650" y="3356610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/>
              <a:t>算子调度</a:t>
            </a:r>
            <a:endParaRPr lang="zh-CN" altLang="en-US" sz="1500" b="1"/>
          </a:p>
        </p:txBody>
      </p:sp>
      <p:sp>
        <p:nvSpPr>
          <p:cNvPr id="22" name="矩形 21"/>
          <p:cNvSpPr/>
          <p:nvPr/>
        </p:nvSpPr>
        <p:spPr>
          <a:xfrm>
            <a:off x="7740650" y="4204335"/>
            <a:ext cx="1078865" cy="46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b="1"/>
              <a:t>算子</a:t>
            </a:r>
            <a:r>
              <a:rPr lang="zh-CN" altLang="en-US" sz="1500" b="1"/>
              <a:t>融合</a:t>
            </a:r>
            <a:endParaRPr lang="zh-CN" altLang="en-US" sz="1500" b="1"/>
          </a:p>
        </p:txBody>
      </p:sp>
      <p:cxnSp>
        <p:nvCxnSpPr>
          <p:cNvPr id="26" name="肘形连接符 25"/>
          <p:cNvCxnSpPr>
            <a:stCxn id="20" idx="1"/>
            <a:endCxn id="9" idx="6"/>
          </p:cNvCxnSpPr>
          <p:nvPr/>
        </p:nvCxnSpPr>
        <p:spPr>
          <a:xfrm rot="10800000" flipV="1">
            <a:off x="7164070" y="2796540"/>
            <a:ext cx="575945" cy="1063625"/>
          </a:xfrm>
          <a:prstGeom prst="bentConnector3">
            <a:avLst>
              <a:gd name="adj1" fmla="val 499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1" idx="1"/>
          </p:cNvCxnSpPr>
          <p:nvPr/>
        </p:nvCxnSpPr>
        <p:spPr>
          <a:xfrm rot="10800000" flipV="1">
            <a:off x="7164070" y="3589020"/>
            <a:ext cx="576580" cy="271780"/>
          </a:xfrm>
          <a:prstGeom prst="bentConnector3">
            <a:avLst>
              <a:gd name="adj1" fmla="val 498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2" idx="1"/>
          </p:cNvCxnSpPr>
          <p:nvPr/>
        </p:nvCxnSpPr>
        <p:spPr>
          <a:xfrm rot="10800000">
            <a:off x="7164070" y="3860165"/>
            <a:ext cx="576580" cy="575945"/>
          </a:xfrm>
          <a:prstGeom prst="bentConnector3">
            <a:avLst>
              <a:gd name="adj1" fmla="val 498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t="24994" b="18026"/>
          <a:stretch>
            <a:fillRect/>
          </a:stretch>
        </p:blipFill>
        <p:spPr>
          <a:xfrm>
            <a:off x="3739515" y="4204335"/>
            <a:ext cx="1626870" cy="12369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1745615"/>
            <a:ext cx="1373505" cy="1382395"/>
          </a:xfrm>
          <a:prstGeom prst="rect">
            <a:avLst/>
          </a:prstGeom>
        </p:spPr>
      </p:pic>
      <p:sp>
        <p:nvSpPr>
          <p:cNvPr id="31" name="下箭头 30"/>
          <p:cNvSpPr/>
          <p:nvPr/>
        </p:nvSpPr>
        <p:spPr>
          <a:xfrm>
            <a:off x="4463415" y="3228975"/>
            <a:ext cx="288290" cy="79184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107950" y="-26988"/>
            <a:ext cx="5543550" cy="1143001"/>
          </a:xfrm>
        </p:spPr>
        <p:txBody>
          <a:bodyPr/>
          <a:lstStyle/>
          <a:p>
            <a:r>
              <a:rPr lang="zh-CN" altLang="en-US" sz="3200" smtClean="0"/>
              <a:t>相关研究</a:t>
            </a:r>
            <a:r>
              <a:rPr lang="zh-CN" altLang="en-US" sz="3200" smtClean="0"/>
              <a:t>现状</a:t>
            </a:r>
            <a:endParaRPr lang="zh-CN" altLang="en-US" sz="3200" smtClean="0"/>
          </a:p>
        </p:txBody>
      </p:sp>
      <p:grpSp>
        <p:nvGrpSpPr>
          <p:cNvPr id="305" name="组合 304"/>
          <p:cNvGrpSpPr/>
          <p:nvPr/>
        </p:nvGrpSpPr>
        <p:grpSpPr>
          <a:xfrm rot="0">
            <a:off x="5796280" y="5300345"/>
            <a:ext cx="3241040" cy="1040765"/>
            <a:chOff x="3720" y="7890"/>
            <a:chExt cx="5104" cy="1639"/>
          </a:xfrm>
        </p:grpSpPr>
        <p:grpSp>
          <p:nvGrpSpPr>
            <p:cNvPr id="110" name="组合 109"/>
            <p:cNvGrpSpPr/>
            <p:nvPr/>
          </p:nvGrpSpPr>
          <p:grpSpPr>
            <a:xfrm>
              <a:off x="4001" y="8181"/>
              <a:ext cx="779" cy="574"/>
              <a:chOff x="9707" y="7240"/>
              <a:chExt cx="1564" cy="115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9707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1061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0158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0609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9707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0158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0609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11061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77" name="直接连接符 76"/>
              <p:cNvCxnSpPr>
                <a:stCxn id="68" idx="4"/>
                <a:endCxn id="66" idx="0"/>
              </p:cNvCxnSpPr>
              <p:nvPr/>
            </p:nvCxnSpPr>
            <p:spPr>
              <a:xfrm flipH="1">
                <a:off x="9812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68" idx="4"/>
                <a:endCxn id="67" idx="0"/>
              </p:cNvCxnSpPr>
              <p:nvPr/>
            </p:nvCxnSpPr>
            <p:spPr>
              <a:xfrm>
                <a:off x="10264" y="7458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0" idx="4"/>
                <a:endCxn id="66" idx="0"/>
              </p:cNvCxnSpPr>
              <p:nvPr/>
            </p:nvCxnSpPr>
            <p:spPr>
              <a:xfrm flipH="1">
                <a:off x="9812" y="7458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70" idx="4"/>
                <a:endCxn id="67" idx="0"/>
              </p:cNvCxnSpPr>
              <p:nvPr/>
            </p:nvCxnSpPr>
            <p:spPr>
              <a:xfrm>
                <a:off x="10715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12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9812" y="7925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9812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9812" y="7925"/>
                <a:ext cx="1354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813" y="7925"/>
                <a:ext cx="1354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10264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10715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11166" y="7925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/>
            <p:cNvGrpSpPr/>
            <p:nvPr/>
          </p:nvGrpSpPr>
          <p:grpSpPr>
            <a:xfrm>
              <a:off x="5164" y="8175"/>
              <a:ext cx="796" cy="586"/>
              <a:chOff x="7610" y="7240"/>
              <a:chExt cx="1564" cy="1152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8062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8513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7610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8062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8513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7610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8513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964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>
                <a:stCxn id="113" idx="4"/>
                <a:endCxn id="111" idx="0"/>
              </p:cNvCxnSpPr>
              <p:nvPr/>
            </p:nvCxnSpPr>
            <p:spPr>
              <a:xfrm>
                <a:off x="7716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stCxn id="113" idx="4"/>
                <a:endCxn id="112" idx="0"/>
              </p:cNvCxnSpPr>
              <p:nvPr/>
            </p:nvCxnSpPr>
            <p:spPr>
              <a:xfrm>
                <a:off x="7716" y="7458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>
                <a:stCxn id="114" idx="4"/>
                <a:endCxn id="111" idx="0"/>
              </p:cNvCxnSpPr>
              <p:nvPr/>
            </p:nvCxnSpPr>
            <p:spPr>
              <a:xfrm>
                <a:off x="8167" y="7458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stCxn id="114" idx="4"/>
                <a:endCxn id="112" idx="0"/>
              </p:cNvCxnSpPr>
              <p:nvPr/>
            </p:nvCxnSpPr>
            <p:spPr>
              <a:xfrm>
                <a:off x="8167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>
                <a:stCxn id="115" idx="4"/>
                <a:endCxn id="112" idx="0"/>
              </p:cNvCxnSpPr>
              <p:nvPr/>
            </p:nvCxnSpPr>
            <p:spPr>
              <a:xfrm>
                <a:off x="8619" y="7458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H="1">
                <a:off x="8167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H="1">
                <a:off x="7716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8167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8619" y="7925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8167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H="1">
                <a:off x="7716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8619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3" name="文本框 132"/>
            <p:cNvSpPr txBox="1"/>
            <p:nvPr/>
          </p:nvSpPr>
          <p:spPr>
            <a:xfrm>
              <a:off x="3897" y="8761"/>
              <a:ext cx="459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dirty="0">
                  <a:latin typeface="Times New Roman" panose="02020603050405020304" charset="0"/>
                  <a:cs typeface="Times New Roman" panose="02020603050405020304" charset="0"/>
                </a:rPr>
                <a:t>网络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      </a:t>
              </a:r>
              <a:r>
                <a:rPr lang="zh-CN" altLang="en-US" sz="1400" dirty="0">
                  <a:latin typeface="Times New Roman" panose="02020603050405020304" charset="0"/>
                  <a:cs typeface="Times New Roman" panose="02020603050405020304" charset="0"/>
                </a:rPr>
                <a:t>网络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        </a:t>
              </a:r>
              <a:r>
                <a:rPr lang="zh-CN" altLang="en-US" sz="1400" dirty="0">
                  <a:latin typeface="Times New Roman" panose="02020603050405020304" charset="0"/>
                  <a:cs typeface="Times New Roman" panose="02020603050405020304" charset="0"/>
                </a:rPr>
                <a:t>网络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3       </a:t>
              </a:r>
              <a:r>
                <a:rPr lang="zh-CN" altLang="en-US" sz="1400" dirty="0">
                  <a:latin typeface="Times New Roman" panose="02020603050405020304" charset="0"/>
                  <a:cs typeface="Times New Roman" panose="02020603050405020304" charset="0"/>
                </a:rPr>
                <a:t>网络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7" name="圆角矩形 136"/>
            <p:cNvSpPr/>
            <p:nvPr/>
          </p:nvSpPr>
          <p:spPr>
            <a:xfrm>
              <a:off x="3720" y="7890"/>
              <a:ext cx="5104" cy="16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6370" y="8192"/>
              <a:ext cx="776" cy="573"/>
              <a:chOff x="9707" y="7240"/>
              <a:chExt cx="1564" cy="1152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9707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11061" y="7707"/>
                <a:ext cx="211" cy="21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10158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10609" y="7240"/>
                <a:ext cx="211" cy="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9707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10158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10609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11061" y="8174"/>
                <a:ext cx="211" cy="21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9" name="直接连接符 148"/>
              <p:cNvCxnSpPr>
                <a:stCxn id="143" idx="4"/>
                <a:endCxn id="141" idx="0"/>
              </p:cNvCxnSpPr>
              <p:nvPr/>
            </p:nvCxnSpPr>
            <p:spPr>
              <a:xfrm flipH="1">
                <a:off x="9812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stCxn id="143" idx="4"/>
                <a:endCxn id="142" idx="0"/>
              </p:cNvCxnSpPr>
              <p:nvPr/>
            </p:nvCxnSpPr>
            <p:spPr>
              <a:xfrm>
                <a:off x="10264" y="7458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44" idx="4"/>
                <a:endCxn id="141" idx="0"/>
              </p:cNvCxnSpPr>
              <p:nvPr/>
            </p:nvCxnSpPr>
            <p:spPr>
              <a:xfrm flipH="1">
                <a:off x="9812" y="7458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144" idx="4"/>
                <a:endCxn id="142" idx="0"/>
              </p:cNvCxnSpPr>
              <p:nvPr/>
            </p:nvCxnSpPr>
            <p:spPr>
              <a:xfrm>
                <a:off x="10715" y="7458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9812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9812" y="7925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9812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9812" y="7925"/>
                <a:ext cx="1354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flipH="1">
                <a:off x="9812" y="7925"/>
                <a:ext cx="1354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flipH="1">
                <a:off x="10264" y="7925"/>
                <a:ext cx="903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flipH="1">
                <a:off x="10715" y="7925"/>
                <a:ext cx="451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166" y="7925"/>
                <a:ext cx="0" cy="249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0" name="文本框 229"/>
            <p:cNvSpPr txBox="1"/>
            <p:nvPr/>
          </p:nvSpPr>
          <p:spPr>
            <a:xfrm>
              <a:off x="5080" y="9046"/>
              <a:ext cx="247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Disk/</a:t>
              </a:r>
              <a:r>
                <a:rPr lang="en-US" altLang="zh-CN" sz="14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Flash storage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245" name="组合 244"/>
            <p:cNvGrpSpPr/>
            <p:nvPr/>
          </p:nvGrpSpPr>
          <p:grpSpPr>
            <a:xfrm rot="0">
              <a:off x="7731" y="8186"/>
              <a:ext cx="762" cy="561"/>
              <a:chOff x="4801532" y="3166291"/>
              <a:chExt cx="994096" cy="731241"/>
            </a:xfrm>
          </p:grpSpPr>
          <p:sp>
            <p:nvSpPr>
              <p:cNvPr id="246" name="椭圆 245"/>
              <p:cNvSpPr/>
              <p:nvPr/>
            </p:nvSpPr>
            <p:spPr>
              <a:xfrm>
                <a:off x="4801532" y="3462702"/>
                <a:ext cx="134224" cy="13841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5088156" y="3462702"/>
                <a:ext cx="134224" cy="13841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5374780" y="3462702"/>
                <a:ext cx="134224" cy="13841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/>
              <p:nvPr/>
            </p:nvSpPr>
            <p:spPr>
              <a:xfrm>
                <a:off x="5661404" y="3462702"/>
                <a:ext cx="134224" cy="13841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/>
              <p:nvPr/>
            </p:nvSpPr>
            <p:spPr>
              <a:xfrm>
                <a:off x="4801532" y="3166291"/>
                <a:ext cx="134224" cy="1384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5088156" y="3166291"/>
                <a:ext cx="134224" cy="1384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/>
              <p:nvPr/>
            </p:nvSpPr>
            <p:spPr>
              <a:xfrm>
                <a:off x="5374780" y="3166291"/>
                <a:ext cx="134224" cy="1384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5661404" y="3166291"/>
                <a:ext cx="134224" cy="1384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4801532" y="3759113"/>
                <a:ext cx="134224" cy="13841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5088156" y="3759113"/>
                <a:ext cx="134224" cy="13841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5374780" y="3759113"/>
                <a:ext cx="134224" cy="13841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5661404" y="3759113"/>
                <a:ext cx="134224" cy="13841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66" name="直接连接符 265"/>
              <p:cNvCxnSpPr>
                <a:stCxn id="251" idx="4"/>
                <a:endCxn id="247" idx="0"/>
              </p:cNvCxnSpPr>
              <p:nvPr/>
            </p:nvCxnSpPr>
            <p:spPr>
              <a:xfrm>
                <a:off x="4868644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>
                <a:stCxn id="251" idx="4"/>
                <a:endCxn id="246" idx="0"/>
              </p:cNvCxnSpPr>
              <p:nvPr/>
            </p:nvCxnSpPr>
            <p:spPr>
              <a:xfrm>
                <a:off x="4868644" y="3304710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251" idx="4"/>
                <a:endCxn id="249" idx="0"/>
              </p:cNvCxnSpPr>
              <p:nvPr/>
            </p:nvCxnSpPr>
            <p:spPr>
              <a:xfrm>
                <a:off x="4868644" y="3304710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>
                <a:stCxn id="251" idx="4"/>
                <a:endCxn id="250" idx="0"/>
              </p:cNvCxnSpPr>
              <p:nvPr/>
            </p:nvCxnSpPr>
            <p:spPr>
              <a:xfrm>
                <a:off x="4868644" y="3304710"/>
                <a:ext cx="859872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>
                <a:stCxn id="254" idx="4"/>
                <a:endCxn id="246" idx="0"/>
              </p:cNvCxnSpPr>
              <p:nvPr/>
            </p:nvCxnSpPr>
            <p:spPr>
              <a:xfrm flipH="1">
                <a:off x="4868644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>
                <a:stCxn id="254" idx="4"/>
                <a:endCxn id="247" idx="0"/>
              </p:cNvCxnSpPr>
              <p:nvPr/>
            </p:nvCxnSpPr>
            <p:spPr>
              <a:xfrm>
                <a:off x="5155268" y="3304710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54" idx="4"/>
                <a:endCxn id="249" idx="0"/>
              </p:cNvCxnSpPr>
              <p:nvPr/>
            </p:nvCxnSpPr>
            <p:spPr>
              <a:xfrm>
                <a:off x="5155268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>
                <a:stCxn id="256" idx="4"/>
                <a:endCxn id="249" idx="0"/>
              </p:cNvCxnSpPr>
              <p:nvPr/>
            </p:nvCxnSpPr>
            <p:spPr>
              <a:xfrm>
                <a:off x="5441892" y="3304710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>
                <a:stCxn id="254" idx="4"/>
                <a:endCxn id="250" idx="0"/>
              </p:cNvCxnSpPr>
              <p:nvPr/>
            </p:nvCxnSpPr>
            <p:spPr>
              <a:xfrm>
                <a:off x="5155268" y="3304710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>
                <a:stCxn id="256" idx="4"/>
                <a:endCxn id="246" idx="0"/>
              </p:cNvCxnSpPr>
              <p:nvPr/>
            </p:nvCxnSpPr>
            <p:spPr>
              <a:xfrm flipH="1">
                <a:off x="4868644" y="3304710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>
                <a:stCxn id="256" idx="4"/>
                <a:endCxn id="247" idx="0"/>
              </p:cNvCxnSpPr>
              <p:nvPr/>
            </p:nvCxnSpPr>
            <p:spPr>
              <a:xfrm flipH="1">
                <a:off x="5155268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>
                <a:stCxn id="256" idx="4"/>
                <a:endCxn id="250" idx="0"/>
              </p:cNvCxnSpPr>
              <p:nvPr/>
            </p:nvCxnSpPr>
            <p:spPr>
              <a:xfrm>
                <a:off x="5441892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>
                <a:stCxn id="257" idx="4"/>
                <a:endCxn id="246" idx="0"/>
              </p:cNvCxnSpPr>
              <p:nvPr/>
            </p:nvCxnSpPr>
            <p:spPr>
              <a:xfrm flipH="1">
                <a:off x="4868644" y="3304710"/>
                <a:ext cx="859872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>
                <a:stCxn id="257" idx="4"/>
                <a:endCxn id="247" idx="0"/>
              </p:cNvCxnSpPr>
              <p:nvPr/>
            </p:nvCxnSpPr>
            <p:spPr>
              <a:xfrm flipH="1">
                <a:off x="5155268" y="3304710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>
                <a:stCxn id="257" idx="4"/>
                <a:endCxn id="249" idx="0"/>
              </p:cNvCxnSpPr>
              <p:nvPr/>
            </p:nvCxnSpPr>
            <p:spPr>
              <a:xfrm flipH="1">
                <a:off x="5441892" y="3304710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>
                <a:stCxn id="257" idx="4"/>
                <a:endCxn id="250" idx="0"/>
              </p:cNvCxnSpPr>
              <p:nvPr/>
            </p:nvCxnSpPr>
            <p:spPr>
              <a:xfrm>
                <a:off x="5728516" y="3304710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/>
              <p:nvPr/>
            </p:nvCxnSpPr>
            <p:spPr>
              <a:xfrm>
                <a:off x="4868644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/>
              <p:nvPr/>
            </p:nvCxnSpPr>
            <p:spPr>
              <a:xfrm>
                <a:off x="4868644" y="3601121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4868644" y="3601121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4868644" y="3601121"/>
                <a:ext cx="859872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 flipH="1">
                <a:off x="4868644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>
                <a:off x="5155268" y="3601121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/>
              <p:nvPr/>
            </p:nvCxnSpPr>
            <p:spPr>
              <a:xfrm>
                <a:off x="5155268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>
                <a:off x="5441892" y="3601121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>
                <a:off x="5155268" y="3601121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/>
            </p:nvCxnSpPr>
            <p:spPr>
              <a:xfrm flipH="1">
                <a:off x="4868644" y="3601121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 flipH="1">
                <a:off x="5155268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5441892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 flipH="1">
                <a:off x="4868644" y="3601121"/>
                <a:ext cx="859872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/>
              <p:nvPr/>
            </p:nvCxnSpPr>
            <p:spPr>
              <a:xfrm flipH="1">
                <a:off x="5155268" y="3601121"/>
                <a:ext cx="573248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/>
              <p:nvPr/>
            </p:nvCxnSpPr>
            <p:spPr>
              <a:xfrm flipH="1">
                <a:off x="5441892" y="3601121"/>
                <a:ext cx="286624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/>
              <p:nvPr/>
            </p:nvCxnSpPr>
            <p:spPr>
              <a:xfrm>
                <a:off x="5728516" y="3601121"/>
                <a:ext cx="0" cy="157992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6" name="圆角矩形 305"/>
          <p:cNvSpPr/>
          <p:nvPr/>
        </p:nvSpPr>
        <p:spPr>
          <a:xfrm>
            <a:off x="377825" y="2077720"/>
            <a:ext cx="2439035" cy="4921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自适应高效知识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蒸馏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2653665"/>
            <a:ext cx="2790825" cy="107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2493010"/>
            <a:ext cx="1373505" cy="13823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5" y="5445125"/>
            <a:ext cx="1048385" cy="10217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" y="3733165"/>
            <a:ext cx="2442845" cy="119253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35990" y="5039995"/>
            <a:ext cx="150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</a:t>
            </a:r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3131820" y="3071495"/>
            <a:ext cx="5041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269615" y="3935095"/>
            <a:ext cx="2250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参数量少，高精度模型</a:t>
            </a:r>
            <a:endParaRPr lang="zh-CN" altLang="en-US" sz="1600"/>
          </a:p>
        </p:txBody>
      </p:sp>
      <p:sp>
        <p:nvSpPr>
          <p:cNvPr id="36" name="右箭头 35"/>
          <p:cNvSpPr/>
          <p:nvPr/>
        </p:nvSpPr>
        <p:spPr>
          <a:xfrm>
            <a:off x="5364480" y="3085465"/>
            <a:ext cx="5041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908675" y="2077720"/>
            <a:ext cx="2439035" cy="4921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高效率推理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084570" y="3070860"/>
            <a:ext cx="216535" cy="2165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588125" y="3068955"/>
            <a:ext cx="216535" cy="2165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077075" y="3068955"/>
            <a:ext cx="216535" cy="2165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524115" y="3085465"/>
            <a:ext cx="216535" cy="2165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011795" y="3075940"/>
            <a:ext cx="216535" cy="2165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>
            <a:stCxn id="38" idx="6"/>
            <a:endCxn id="39" idx="2"/>
          </p:cNvCxnSpPr>
          <p:nvPr/>
        </p:nvCxnSpPr>
        <p:spPr>
          <a:xfrm flipV="1">
            <a:off x="6301105" y="3177540"/>
            <a:ext cx="28702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9" idx="6"/>
            <a:endCxn id="40" idx="2"/>
          </p:cNvCxnSpPr>
          <p:nvPr/>
        </p:nvCxnSpPr>
        <p:spPr>
          <a:xfrm>
            <a:off x="6804660" y="3177540"/>
            <a:ext cx="2724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7258685" y="3183255"/>
            <a:ext cx="28702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7740015" y="3192780"/>
            <a:ext cx="28702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rcRect t="24994" b="18026"/>
          <a:stretch>
            <a:fillRect/>
          </a:stretch>
        </p:blipFill>
        <p:spPr>
          <a:xfrm>
            <a:off x="6469380" y="3860800"/>
            <a:ext cx="1398905" cy="1063625"/>
          </a:xfrm>
          <a:prstGeom prst="rect">
            <a:avLst/>
          </a:prstGeom>
        </p:spPr>
      </p:pic>
      <p:cxnSp>
        <p:nvCxnSpPr>
          <p:cNvPr id="48" name="直接箭头连接符 47"/>
          <p:cNvCxnSpPr>
            <a:stCxn id="33" idx="2"/>
            <a:endCxn id="137" idx="1"/>
          </p:cNvCxnSpPr>
          <p:nvPr/>
        </p:nvCxnSpPr>
        <p:spPr>
          <a:xfrm>
            <a:off x="4394835" y="4272280"/>
            <a:ext cx="1401445" cy="15487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88125" y="4940935"/>
            <a:ext cx="150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推理硬件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185410" y="2653665"/>
            <a:ext cx="207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解耦训练、</a:t>
            </a:r>
            <a:endParaRPr lang="zh-CN" altLang="en-US" sz="1200" b="1"/>
          </a:p>
          <a:p>
            <a:r>
              <a:rPr lang="zh-CN" altLang="en-US" sz="1200" b="1"/>
              <a:t>推理架构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ae327b3e-5875-4134-90ae-c1f8ba3fe037}"/>
  <p:tag name="TABLE_ENDDRAG_ORIGIN_RECT" val="324*225"/>
  <p:tag name="TABLE_ENDDRAG_RECT" val="388*220*324*225"/>
</p:tagLst>
</file>

<file path=ppt/tags/tag2.xml><?xml version="1.0" encoding="utf-8"?>
<p:tagLst xmlns:p="http://schemas.openxmlformats.org/presentationml/2006/main">
  <p:tag name="KSO_WM_UNIT_PLACING_PICTURE_USER_VIEWPORT" val="{&quot;height&quot;:3743,&quot;width&quot;:3765}"/>
</p:tagLst>
</file>

<file path=ppt/tags/tag3.xml><?xml version="1.0" encoding="utf-8"?>
<p:tagLst xmlns:p="http://schemas.openxmlformats.org/presentationml/2006/main">
  <p:tag name="KSO_WM_UNIT_PLACING_PICTURE_USER_VIEWPORT" val="{&quot;height&quot;:7715,&quot;width&quot;:1440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2962</Words>
  <Application>WPS 演示</Application>
  <PresentationFormat>全屏显示(4:3)</PresentationFormat>
  <Paragraphs>354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Times New Roman</vt:lpstr>
      <vt:lpstr>Arial Unicode MS</vt:lpstr>
      <vt:lpstr>等线</vt:lpstr>
      <vt:lpstr>自定义设计方案</vt:lpstr>
      <vt:lpstr>面向嵌入式设备神经网络运行时内存优化</vt:lpstr>
      <vt:lpstr>CONTENTS	</vt:lpstr>
      <vt:lpstr>毕业论文进展</vt:lpstr>
      <vt:lpstr>学术成果</vt:lpstr>
      <vt:lpstr>核心问题</vt:lpstr>
      <vt:lpstr>核心问题</vt:lpstr>
      <vt:lpstr>核心问题</vt:lpstr>
      <vt:lpstr>相关研究现状</vt:lpstr>
      <vt:lpstr>相关研究现状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完成工作详述</vt:lpstr>
      <vt:lpstr>拟完成工作详述</vt:lpstr>
      <vt:lpstr>拟完成工作详述</vt:lpstr>
      <vt:lpstr>拟完成工作详述</vt:lpstr>
      <vt:lpstr>拟完成工作详述</vt:lpstr>
      <vt:lpstr>拟完成工作详述</vt:lpstr>
      <vt:lpstr>拟完成工作详述</vt:lpstr>
      <vt:lpstr>Q &amp; A</vt:lpstr>
    </vt:vector>
  </TitlesOfParts>
  <Company>USTC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王超</dc:creator>
  <cp:lastModifiedBy>jason</cp:lastModifiedBy>
  <cp:revision>732</cp:revision>
  <dcterms:created xsi:type="dcterms:W3CDTF">2009-06-18T13:56:00Z</dcterms:created>
  <dcterms:modified xsi:type="dcterms:W3CDTF">2021-12-03T08:12:22Z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2052-11.1.0.10723</vt:lpwstr>
  </property>
  <property fmtid="{D5CDD505-2E9C-101B-9397-08002B2CF9AE}" pid="3" name="ICV">
    <vt:lpwstr>2D4D46C73D93456C8D245B5E30BAF8C2</vt:lpwstr>
  </property>
</Properties>
</file>